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mpiere" charset="1" panose="02000000000000000000"/>
      <p:regular r:id="rId21"/>
    </p:embeddedFont>
    <p:embeddedFont>
      <p:font typeface="Krabuler"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9223231" y="8895219"/>
            <a:ext cx="11552272" cy="1596314"/>
          </a:xfrm>
          <a:custGeom>
            <a:avLst/>
            <a:gdLst/>
            <a:ahLst/>
            <a:cxnLst/>
            <a:rect r="r" b="b" t="t" l="l"/>
            <a:pathLst>
              <a:path h="1596314" w="11552272">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2649686" y="-149539"/>
            <a:ext cx="11546413" cy="1595504"/>
          </a:xfrm>
          <a:custGeom>
            <a:avLst/>
            <a:gdLst/>
            <a:ahLst/>
            <a:cxnLst/>
            <a:rect r="r" b="b" t="t" l="l"/>
            <a:pathLst>
              <a:path h="1595504" w="11546413">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0641">
            <a:off x="169004" y="654450"/>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54073" y="1343025"/>
            <a:ext cx="13557366" cy="7918106"/>
          </a:xfrm>
          <a:prstGeom prst="rect">
            <a:avLst/>
          </a:prstGeom>
        </p:spPr>
        <p:txBody>
          <a:bodyPr anchor="t" rtlCol="false" tIns="0" lIns="0" bIns="0" rIns="0">
            <a:spAutoFit/>
          </a:bodyPr>
          <a:lstStyle/>
          <a:p>
            <a:pPr algn="just">
              <a:lnSpc>
                <a:spcPts val="15460"/>
              </a:lnSpc>
            </a:pPr>
            <a:r>
              <a:rPr lang="en-US" sz="15616" spc="343">
                <a:solidFill>
                  <a:srgbClr val="000000"/>
                </a:solidFill>
                <a:latin typeface="Pompiere"/>
                <a:ea typeface="Pompiere"/>
                <a:cs typeface="Pompiere"/>
                <a:sym typeface="Pompiere"/>
              </a:rPr>
              <a:t>Implementing CI/CD pipeline for website monitoring</a:t>
            </a:r>
          </a:p>
          <a:p>
            <a:pPr algn="just">
              <a:lnSpc>
                <a:spcPts val="15460"/>
              </a:lnSpc>
            </a:pPr>
          </a:p>
        </p:txBody>
      </p:sp>
      <p:sp>
        <p:nvSpPr>
          <p:cNvPr name="Freeform 6" id="6"/>
          <p:cNvSpPr/>
          <p:nvPr/>
        </p:nvSpPr>
        <p:spPr>
          <a:xfrm flipH="false" flipV="true" rot="-9379677">
            <a:off x="14776119" y="4497285"/>
            <a:ext cx="3617028" cy="3833073"/>
          </a:xfrm>
          <a:custGeom>
            <a:avLst/>
            <a:gdLst/>
            <a:ahLst/>
            <a:cxnLst/>
            <a:rect r="r" b="b" t="t" l="l"/>
            <a:pathLst>
              <a:path h="3833073" w="3617028">
                <a:moveTo>
                  <a:pt x="0" y="3833074"/>
                </a:moveTo>
                <a:lnTo>
                  <a:pt x="3617028" y="3833074"/>
                </a:lnTo>
                <a:lnTo>
                  <a:pt x="3617028" y="0"/>
                </a:lnTo>
                <a:lnTo>
                  <a:pt x="0" y="0"/>
                </a:lnTo>
                <a:lnTo>
                  <a:pt x="0" y="383307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9305367">
            <a:off x="9778959" y="6706180"/>
            <a:ext cx="1737858" cy="1583030"/>
          </a:xfrm>
          <a:custGeom>
            <a:avLst/>
            <a:gdLst/>
            <a:ahLst/>
            <a:cxnLst/>
            <a:rect r="r" b="b" t="t" l="l"/>
            <a:pathLst>
              <a:path h="1583030" w="1737858">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07620" y="7932559"/>
            <a:ext cx="5848747"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Under the guidance of </a:t>
            </a:r>
          </a:p>
          <a:p>
            <a:pPr algn="ctr">
              <a:lnSpc>
                <a:spcPts val="7279"/>
              </a:lnSpc>
              <a:spcBef>
                <a:spcPct val="0"/>
              </a:spcBef>
            </a:pPr>
            <a:r>
              <a:rPr lang="en-US" sz="5199">
                <a:solidFill>
                  <a:srgbClr val="000000"/>
                </a:solidFill>
                <a:latin typeface="Krabuler"/>
                <a:ea typeface="Krabuler"/>
                <a:cs typeface="Krabuler"/>
                <a:sym typeface="Krabuler"/>
              </a:rPr>
              <a:t>Dr.R.V. Sudhakar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3384892" y="1826925"/>
            <a:ext cx="14675904" cy="7431375"/>
          </a:xfrm>
          <a:custGeom>
            <a:avLst/>
            <a:gdLst/>
            <a:ahLst/>
            <a:cxnLst/>
            <a:rect r="r" b="b" t="t" l="l"/>
            <a:pathLst>
              <a:path h="7431375" w="14675904">
                <a:moveTo>
                  <a:pt x="0" y="0"/>
                </a:moveTo>
                <a:lnTo>
                  <a:pt x="14675904" y="0"/>
                </a:lnTo>
                <a:lnTo>
                  <a:pt x="14675904" y="7431375"/>
                </a:lnTo>
                <a:lnTo>
                  <a:pt x="0" y="7431375"/>
                </a:lnTo>
                <a:lnTo>
                  <a:pt x="0" y="0"/>
                </a:lnTo>
                <a:close/>
              </a:path>
            </a:pathLst>
          </a:custGeom>
          <a:blipFill>
            <a:blip r:embed="rId2"/>
            <a:stretch>
              <a:fillRect l="0" t="0" r="0" b="0"/>
            </a:stretch>
          </a:blipFill>
        </p:spPr>
      </p:sp>
      <p:sp>
        <p:nvSpPr>
          <p:cNvPr name="Freeform 3" id="3"/>
          <p:cNvSpPr/>
          <p:nvPr/>
        </p:nvSpPr>
        <p:spPr>
          <a:xfrm flipH="false" flipV="false" rot="0">
            <a:off x="313659" y="394965"/>
            <a:ext cx="2964151" cy="3739181"/>
          </a:xfrm>
          <a:custGeom>
            <a:avLst/>
            <a:gdLst/>
            <a:ahLst/>
            <a:cxnLst/>
            <a:rect r="r" b="b" t="t" l="l"/>
            <a:pathLst>
              <a:path h="3739181" w="2964151">
                <a:moveTo>
                  <a:pt x="0" y="0"/>
                </a:moveTo>
                <a:lnTo>
                  <a:pt x="2964151" y="0"/>
                </a:lnTo>
                <a:lnTo>
                  <a:pt x="2964151" y="3739181"/>
                </a:lnTo>
                <a:lnTo>
                  <a:pt x="0" y="3739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6577" y="1301895"/>
            <a:ext cx="3178315" cy="1820545"/>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Krabuler"/>
                <a:ea typeface="Krabuler"/>
                <a:cs typeface="Krabuler"/>
                <a:sym typeface="Krabuler"/>
              </a:rPr>
              <a:t>Pipeline Build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926455" y="632534"/>
            <a:ext cx="14435090" cy="9021931"/>
          </a:xfrm>
          <a:custGeom>
            <a:avLst/>
            <a:gdLst/>
            <a:ahLst/>
            <a:cxnLst/>
            <a:rect r="r" b="b" t="t" l="l"/>
            <a:pathLst>
              <a:path h="9021931" w="14435090">
                <a:moveTo>
                  <a:pt x="0" y="0"/>
                </a:moveTo>
                <a:lnTo>
                  <a:pt x="14435090" y="0"/>
                </a:lnTo>
                <a:lnTo>
                  <a:pt x="14435090" y="9021932"/>
                </a:lnTo>
                <a:lnTo>
                  <a:pt x="0" y="9021932"/>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3572171" y="665744"/>
            <a:ext cx="14293928" cy="8933705"/>
          </a:xfrm>
          <a:custGeom>
            <a:avLst/>
            <a:gdLst/>
            <a:ahLst/>
            <a:cxnLst/>
            <a:rect r="r" b="b" t="t" l="l"/>
            <a:pathLst>
              <a:path h="8933705" w="14293928">
                <a:moveTo>
                  <a:pt x="0" y="0"/>
                </a:moveTo>
                <a:lnTo>
                  <a:pt x="14293928" y="0"/>
                </a:lnTo>
                <a:lnTo>
                  <a:pt x="14293928" y="8933704"/>
                </a:lnTo>
                <a:lnTo>
                  <a:pt x="0" y="8933704"/>
                </a:lnTo>
                <a:lnTo>
                  <a:pt x="0" y="0"/>
                </a:lnTo>
                <a:close/>
              </a:path>
            </a:pathLst>
          </a:custGeom>
          <a:blipFill>
            <a:blip r:embed="rId2"/>
            <a:stretch>
              <a:fillRect l="0" t="0" r="0" b="0"/>
            </a:stretch>
          </a:blipFill>
        </p:spPr>
      </p:sp>
      <p:sp>
        <p:nvSpPr>
          <p:cNvPr name="Freeform 3" id="3"/>
          <p:cNvSpPr/>
          <p:nvPr/>
        </p:nvSpPr>
        <p:spPr>
          <a:xfrm flipH="false" flipV="false" rot="0">
            <a:off x="313659" y="394965"/>
            <a:ext cx="2964151" cy="3739181"/>
          </a:xfrm>
          <a:custGeom>
            <a:avLst/>
            <a:gdLst/>
            <a:ahLst/>
            <a:cxnLst/>
            <a:rect r="r" b="b" t="t" l="l"/>
            <a:pathLst>
              <a:path h="3739181" w="2964151">
                <a:moveTo>
                  <a:pt x="0" y="0"/>
                </a:moveTo>
                <a:lnTo>
                  <a:pt x="2964151" y="0"/>
                </a:lnTo>
                <a:lnTo>
                  <a:pt x="2964151" y="3739181"/>
                </a:lnTo>
                <a:lnTo>
                  <a:pt x="0" y="37391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6577" y="1763858"/>
            <a:ext cx="3178315" cy="896620"/>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Krabuler"/>
                <a:ea typeface="Krabuler"/>
                <a:cs typeface="Krabuler"/>
                <a:sym typeface="Krabuler"/>
              </a:rPr>
              <a:t>Mail Alert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3702372" y="1370405"/>
            <a:ext cx="13556928" cy="8547058"/>
          </a:xfrm>
          <a:custGeom>
            <a:avLst/>
            <a:gdLst/>
            <a:ahLst/>
            <a:cxnLst/>
            <a:rect r="r" b="b" t="t" l="l"/>
            <a:pathLst>
              <a:path h="8547058" w="13556928">
                <a:moveTo>
                  <a:pt x="0" y="0"/>
                </a:moveTo>
                <a:lnTo>
                  <a:pt x="13556928" y="0"/>
                </a:lnTo>
                <a:lnTo>
                  <a:pt x="13556928" y="8547058"/>
                </a:lnTo>
                <a:lnTo>
                  <a:pt x="0" y="8547058"/>
                </a:lnTo>
                <a:lnTo>
                  <a:pt x="0" y="0"/>
                </a:lnTo>
                <a:close/>
              </a:path>
            </a:pathLst>
          </a:custGeom>
          <a:blipFill>
            <a:blip r:embed="rId2"/>
            <a:stretch>
              <a:fillRect l="-436" t="0" r="-436" b="0"/>
            </a:stretch>
          </a:blipFill>
        </p:spPr>
      </p:sp>
      <p:sp>
        <p:nvSpPr>
          <p:cNvPr name="Freeform 3" id="3"/>
          <p:cNvSpPr/>
          <p:nvPr/>
        </p:nvSpPr>
        <p:spPr>
          <a:xfrm flipH="false" flipV="false" rot="0">
            <a:off x="312489" y="358699"/>
            <a:ext cx="2964151" cy="3739181"/>
          </a:xfrm>
          <a:custGeom>
            <a:avLst/>
            <a:gdLst/>
            <a:ahLst/>
            <a:cxnLst/>
            <a:rect r="r" b="b" t="t" l="l"/>
            <a:pathLst>
              <a:path h="3739181" w="2964151">
                <a:moveTo>
                  <a:pt x="0" y="0"/>
                </a:moveTo>
                <a:lnTo>
                  <a:pt x="2964150" y="0"/>
                </a:lnTo>
                <a:lnTo>
                  <a:pt x="2964150" y="3739182"/>
                </a:lnTo>
                <a:lnTo>
                  <a:pt x="0" y="3739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43502" y="1265630"/>
            <a:ext cx="2702123"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Grafana </a:t>
            </a:r>
          </a:p>
          <a:p>
            <a:pPr algn="ctr">
              <a:lnSpc>
                <a:spcPts val="7279"/>
              </a:lnSpc>
            </a:pPr>
            <a:r>
              <a:rPr lang="en-US" sz="5199">
                <a:solidFill>
                  <a:srgbClr val="000000"/>
                </a:solidFill>
                <a:latin typeface="Krabuler"/>
                <a:ea typeface="Krabuler"/>
                <a:cs typeface="Krabuler"/>
                <a:sym typeface="Krabuler"/>
              </a:rPr>
              <a:t>Dashboard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464616" y="1418857"/>
            <a:ext cx="17358768" cy="7839443"/>
          </a:xfrm>
          <a:custGeom>
            <a:avLst/>
            <a:gdLst/>
            <a:ahLst/>
            <a:cxnLst/>
            <a:rect r="r" b="b" t="t" l="l"/>
            <a:pathLst>
              <a:path h="7839443" w="17358768">
                <a:moveTo>
                  <a:pt x="0" y="0"/>
                </a:moveTo>
                <a:lnTo>
                  <a:pt x="17358768" y="0"/>
                </a:lnTo>
                <a:lnTo>
                  <a:pt x="17358768" y="7839443"/>
                </a:lnTo>
                <a:lnTo>
                  <a:pt x="0" y="7839443"/>
                </a:lnTo>
                <a:lnTo>
                  <a:pt x="0" y="0"/>
                </a:lnTo>
                <a:close/>
              </a:path>
            </a:pathLst>
          </a:custGeom>
          <a:blipFill>
            <a:blip r:embed="rId2"/>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779428" y="696660"/>
            <a:ext cx="6264635" cy="2004683"/>
          </a:xfrm>
          <a:custGeom>
            <a:avLst/>
            <a:gdLst/>
            <a:ahLst/>
            <a:cxnLst/>
            <a:rect r="r" b="b" t="t" l="l"/>
            <a:pathLst>
              <a:path h="2004683" w="6264635">
                <a:moveTo>
                  <a:pt x="0" y="0"/>
                </a:moveTo>
                <a:lnTo>
                  <a:pt x="6264635" y="0"/>
                </a:lnTo>
                <a:lnTo>
                  <a:pt x="6264635" y="2004683"/>
                </a:lnTo>
                <a:lnTo>
                  <a:pt x="0" y="20046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166726">
            <a:off x="335712" y="1085629"/>
            <a:ext cx="6689092" cy="956756"/>
          </a:xfrm>
          <a:prstGeom prst="rect">
            <a:avLst/>
          </a:prstGeom>
        </p:spPr>
        <p:txBody>
          <a:bodyPr anchor="t" rtlCol="false" tIns="0" lIns="0" bIns="0" rIns="0">
            <a:spAutoFit/>
          </a:bodyPr>
          <a:lstStyle/>
          <a:p>
            <a:pPr algn="ctr">
              <a:lnSpc>
                <a:spcPts val="7864"/>
              </a:lnSpc>
              <a:spcBef>
                <a:spcPct val="0"/>
              </a:spcBef>
            </a:pPr>
            <a:r>
              <a:rPr lang="en-US" sz="5617" spc="219">
                <a:solidFill>
                  <a:srgbClr val="000000"/>
                </a:solidFill>
                <a:latin typeface="Krabuler"/>
                <a:ea typeface="Krabuler"/>
                <a:cs typeface="Krabuler"/>
                <a:sym typeface="Krabuler"/>
              </a:rPr>
              <a:t>CONCLUSIONS</a:t>
            </a:r>
          </a:p>
        </p:txBody>
      </p:sp>
      <p:sp>
        <p:nvSpPr>
          <p:cNvPr name="Freeform 4" id="4"/>
          <p:cNvSpPr/>
          <p:nvPr/>
        </p:nvSpPr>
        <p:spPr>
          <a:xfrm flipH="false" flipV="false" rot="0">
            <a:off x="4963670" y="1676213"/>
            <a:ext cx="1574571" cy="727165"/>
          </a:xfrm>
          <a:custGeom>
            <a:avLst/>
            <a:gdLst/>
            <a:ahLst/>
            <a:cxnLst/>
            <a:rect r="r" b="b" t="t" l="l"/>
            <a:pathLst>
              <a:path h="727165" w="1574571">
                <a:moveTo>
                  <a:pt x="0" y="0"/>
                </a:moveTo>
                <a:lnTo>
                  <a:pt x="1574571" y="0"/>
                </a:lnTo>
                <a:lnTo>
                  <a:pt x="1574571" y="727165"/>
                </a:lnTo>
                <a:lnTo>
                  <a:pt x="0" y="7271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91967">
            <a:off x="74220" y="463850"/>
            <a:ext cx="1240189" cy="1129699"/>
          </a:xfrm>
          <a:custGeom>
            <a:avLst/>
            <a:gdLst/>
            <a:ahLst/>
            <a:cxnLst/>
            <a:rect r="r" b="b" t="t" l="l"/>
            <a:pathLst>
              <a:path h="1129699" w="1240189">
                <a:moveTo>
                  <a:pt x="0" y="0"/>
                </a:moveTo>
                <a:lnTo>
                  <a:pt x="1240188" y="0"/>
                </a:lnTo>
                <a:lnTo>
                  <a:pt x="1240188" y="1129700"/>
                </a:lnTo>
                <a:lnTo>
                  <a:pt x="0" y="1129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true" rot="5793143">
            <a:off x="7252254" y="103543"/>
            <a:ext cx="1746023" cy="1850313"/>
          </a:xfrm>
          <a:custGeom>
            <a:avLst/>
            <a:gdLst/>
            <a:ahLst/>
            <a:cxnLst/>
            <a:rect r="r" b="b" t="t" l="l"/>
            <a:pathLst>
              <a:path h="1850313" w="1746023">
                <a:moveTo>
                  <a:pt x="0" y="1850314"/>
                </a:moveTo>
                <a:lnTo>
                  <a:pt x="1746023" y="1850314"/>
                </a:lnTo>
                <a:lnTo>
                  <a:pt x="1746023" y="0"/>
                </a:lnTo>
                <a:lnTo>
                  <a:pt x="0" y="0"/>
                </a:lnTo>
                <a:lnTo>
                  <a:pt x="0" y="185031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568932">
            <a:off x="16882950" y="1241501"/>
            <a:ext cx="1447775" cy="2075662"/>
          </a:xfrm>
          <a:custGeom>
            <a:avLst/>
            <a:gdLst/>
            <a:ahLst/>
            <a:cxnLst/>
            <a:rect r="r" b="b" t="t" l="l"/>
            <a:pathLst>
              <a:path h="2075662" w="1447775">
                <a:moveTo>
                  <a:pt x="0" y="0"/>
                </a:moveTo>
                <a:lnTo>
                  <a:pt x="1447775" y="0"/>
                </a:lnTo>
                <a:lnTo>
                  <a:pt x="1447775" y="2075662"/>
                </a:lnTo>
                <a:lnTo>
                  <a:pt x="0" y="20756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538197" y="0"/>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12">
              <a:extLst>
                <a:ext uri="{96DAC541-7B7A-43D3-8B79-37D633B846F1}">
                  <asvg:svgBlip xmlns:asvg="http://schemas.microsoft.com/office/drawing/2016/SVG/main" r:embed="rId13"/>
                </a:ext>
              </a:extLst>
            </a:blip>
            <a:stretch>
              <a:fillRect l="-62081" t="0" r="0" b="0"/>
            </a:stretch>
          </a:blipFill>
        </p:spPr>
      </p:sp>
      <p:sp>
        <p:nvSpPr>
          <p:cNvPr name="TextBox 10" id="10"/>
          <p:cNvSpPr txBox="true"/>
          <p:nvPr/>
        </p:nvSpPr>
        <p:spPr>
          <a:xfrm rot="0">
            <a:off x="321532" y="3293033"/>
            <a:ext cx="17606837" cy="6383194"/>
          </a:xfrm>
          <a:prstGeom prst="rect">
            <a:avLst/>
          </a:prstGeom>
        </p:spPr>
        <p:txBody>
          <a:bodyPr anchor="t" rtlCol="false" tIns="0" lIns="0" bIns="0" rIns="0">
            <a:spAutoFit/>
          </a:bodyPr>
          <a:lstStyle/>
          <a:p>
            <a:pPr algn="l">
              <a:lnSpc>
                <a:spcPts val="4995"/>
              </a:lnSpc>
              <a:spcBef>
                <a:spcPct val="0"/>
              </a:spcBef>
            </a:pPr>
            <a:r>
              <a:rPr lang="en-US" sz="3568">
                <a:solidFill>
                  <a:srgbClr val="000000"/>
                </a:solidFill>
                <a:latin typeface="Krabuler"/>
                <a:ea typeface="Krabuler"/>
                <a:cs typeface="Krabuler"/>
                <a:sym typeface="Krabuler"/>
              </a:rPr>
              <a:t>              +</a:t>
            </a:r>
            <a:r>
              <a:rPr lang="en-US" sz="3568">
                <a:solidFill>
                  <a:srgbClr val="000000"/>
                </a:solidFill>
                <a:latin typeface="Krabuler"/>
                <a:ea typeface="Krabuler"/>
                <a:cs typeface="Krabuler"/>
                <a:sym typeface="Krabuler"/>
              </a:rPr>
              <a:t>Version Control and Repository Setup</a:t>
            </a:r>
          </a:p>
          <a:p>
            <a:pPr algn="l">
              <a:lnSpc>
                <a:spcPts val="4995"/>
              </a:lnSpc>
              <a:spcBef>
                <a:spcPct val="0"/>
              </a:spcBef>
            </a:pPr>
            <a:r>
              <a:rPr lang="en-US" sz="3568">
                <a:solidFill>
                  <a:srgbClr val="000000"/>
                </a:solidFill>
                <a:latin typeface="Krabuler"/>
                <a:ea typeface="Krabuler"/>
                <a:cs typeface="Krabuler"/>
                <a:sym typeface="Krabuler"/>
              </a:rPr>
              <a:t>              +Automated Testing and  Build Automation</a:t>
            </a:r>
          </a:p>
          <a:p>
            <a:pPr algn="l">
              <a:lnSpc>
                <a:spcPts val="4995"/>
              </a:lnSpc>
              <a:spcBef>
                <a:spcPct val="0"/>
              </a:spcBef>
            </a:pPr>
            <a:r>
              <a:rPr lang="en-US" sz="3568">
                <a:solidFill>
                  <a:srgbClr val="000000"/>
                </a:solidFill>
                <a:latin typeface="Krabuler"/>
                <a:ea typeface="Krabuler"/>
                <a:cs typeface="Krabuler"/>
                <a:sym typeface="Krabuler"/>
              </a:rPr>
              <a:t>              +CI/CD Pipeline Configuration and  Deployment Automation</a:t>
            </a:r>
          </a:p>
          <a:p>
            <a:pPr algn="l">
              <a:lnSpc>
                <a:spcPts val="4995"/>
              </a:lnSpc>
              <a:spcBef>
                <a:spcPct val="0"/>
              </a:spcBef>
            </a:pPr>
            <a:r>
              <a:rPr lang="en-US" sz="3568">
                <a:solidFill>
                  <a:srgbClr val="000000"/>
                </a:solidFill>
                <a:latin typeface="Krabuler"/>
                <a:ea typeface="Krabuler"/>
                <a:cs typeface="Krabuler"/>
                <a:sym typeface="Krabuler"/>
              </a:rPr>
              <a:t>              +Monitoring and Feedback</a:t>
            </a:r>
          </a:p>
          <a:p>
            <a:pPr algn="l">
              <a:lnSpc>
                <a:spcPts val="4995"/>
              </a:lnSpc>
              <a:spcBef>
                <a:spcPct val="0"/>
              </a:spcBef>
            </a:pPr>
            <a:r>
              <a:rPr lang="en-US" sz="3568">
                <a:solidFill>
                  <a:srgbClr val="000000"/>
                </a:solidFill>
                <a:latin typeface="Krabuler"/>
                <a:ea typeface="Krabuler"/>
                <a:cs typeface="Krabuler"/>
                <a:sym typeface="Krabuler"/>
              </a:rPr>
              <a:t>              +Continuous Improvement</a:t>
            </a:r>
          </a:p>
          <a:p>
            <a:pPr algn="l">
              <a:lnSpc>
                <a:spcPts val="4295"/>
              </a:lnSpc>
              <a:spcBef>
                <a:spcPct val="0"/>
              </a:spcBef>
            </a:pPr>
          </a:p>
          <a:p>
            <a:pPr algn="just">
              <a:lnSpc>
                <a:spcPts val="4295"/>
              </a:lnSpc>
              <a:spcBef>
                <a:spcPct val="0"/>
              </a:spcBef>
            </a:pPr>
            <a:r>
              <a:rPr lang="en-US" sz="3068">
                <a:solidFill>
                  <a:srgbClr val="000000"/>
                </a:solidFill>
                <a:latin typeface="Krabuler"/>
                <a:ea typeface="Krabuler"/>
                <a:cs typeface="Krabuler"/>
                <a:sym typeface="Krabuler"/>
              </a:rPr>
              <a:t>Investing in CI/CD not only improves the development process but also enhances collaboration among development, testing, and operations teams. As the landscape of web development continues to evolve, embracing CI/CD is a crucial step toward staying competitive and delivering web apps that meet the demands of today’s fast-paced digital world.</a:t>
            </a:r>
          </a:p>
          <a:p>
            <a:pPr algn="ctr">
              <a:lnSpc>
                <a:spcPts val="429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grpSp>
        <p:nvGrpSpPr>
          <p:cNvPr name="Group 2" id="2"/>
          <p:cNvGrpSpPr/>
          <p:nvPr/>
        </p:nvGrpSpPr>
        <p:grpSpPr>
          <a:xfrm rot="0">
            <a:off x="2973801" y="3780728"/>
            <a:ext cx="3579011" cy="3444830"/>
            <a:chOff x="30480" y="591820"/>
            <a:chExt cx="12736830" cy="12259310"/>
          </a:xfrm>
        </p:grpSpPr>
        <p:sp>
          <p:nvSpPr>
            <p:cNvPr name="Freeform 3" id="3"/>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03266" t="-81726" r="-92209" b="-140371"/>
              </a:stretch>
            </a:blipFill>
          </p:spPr>
        </p:sp>
      </p:grpSp>
      <p:grpSp>
        <p:nvGrpSpPr>
          <p:cNvPr name="Group 4" id="4"/>
          <p:cNvGrpSpPr/>
          <p:nvPr/>
        </p:nvGrpSpPr>
        <p:grpSpPr>
          <a:xfrm rot="0">
            <a:off x="11586736" y="3669628"/>
            <a:ext cx="3648810" cy="3512012"/>
            <a:chOff x="30480" y="591820"/>
            <a:chExt cx="12736830" cy="12259310"/>
          </a:xfrm>
        </p:grpSpPr>
        <p:sp>
          <p:nvSpPr>
            <p:cNvPr name="Freeform 5" id="5"/>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3"/>
              <a:stretch>
                <a:fillRect l="-10390" t="-13315" r="-73095" b="-152359"/>
              </a:stretch>
            </a:blipFill>
          </p:spPr>
        </p:sp>
      </p:grpSp>
      <p:grpSp>
        <p:nvGrpSpPr>
          <p:cNvPr name="Group 6" id="6"/>
          <p:cNvGrpSpPr/>
          <p:nvPr/>
        </p:nvGrpSpPr>
        <p:grpSpPr>
          <a:xfrm rot="0">
            <a:off x="7191043" y="3669628"/>
            <a:ext cx="3555930" cy="3555930"/>
            <a:chOff x="0" y="0"/>
            <a:chExt cx="12700000" cy="12700000"/>
          </a:xfrm>
        </p:grpSpPr>
        <p:sp>
          <p:nvSpPr>
            <p:cNvPr name="Freeform 7" id="7"/>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20" y="11470640"/>
                  </a:cubicBezTo>
                  <a:cubicBezTo>
                    <a:pt x="9123680" y="11334750"/>
                    <a:pt x="10237470" y="10519410"/>
                    <a:pt x="11071860" y="9767570"/>
                  </a:cubicBezTo>
                  <a:cubicBezTo>
                    <a:pt x="11625580" y="9268460"/>
                    <a:pt x="11971020" y="8576310"/>
                    <a:pt x="12202160" y="7867650"/>
                  </a:cubicBezTo>
                  <a:cubicBezTo>
                    <a:pt x="13009880" y="5401310"/>
                    <a:pt x="12348210" y="2322830"/>
                    <a:pt x="10152380" y="938530"/>
                  </a:cubicBezTo>
                  <a:close/>
                </a:path>
              </a:pathLst>
            </a:custGeom>
            <a:blipFill>
              <a:blip r:embed="rId4"/>
              <a:stretch>
                <a:fillRect l="0" t="-43651" r="0" b="0"/>
              </a:stretch>
            </a:blipFill>
          </p:spPr>
        </p:sp>
      </p:grpSp>
      <p:sp>
        <p:nvSpPr>
          <p:cNvPr name="Freeform 8" id="8"/>
          <p:cNvSpPr/>
          <p:nvPr/>
        </p:nvSpPr>
        <p:spPr>
          <a:xfrm flipH="false" flipV="false" rot="0">
            <a:off x="7051433" y="-68578"/>
            <a:ext cx="10083238" cy="1393320"/>
          </a:xfrm>
          <a:custGeom>
            <a:avLst/>
            <a:gdLst/>
            <a:ahLst/>
            <a:cxnLst/>
            <a:rect r="r" b="b" t="t" l="l"/>
            <a:pathLst>
              <a:path h="1393320" w="10083238">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800000">
            <a:off x="-4098675" y="8905418"/>
            <a:ext cx="9279203" cy="2078243"/>
          </a:xfrm>
          <a:custGeom>
            <a:avLst/>
            <a:gdLst/>
            <a:ahLst/>
            <a:cxnLst/>
            <a:rect r="r" b="b" t="t" l="l"/>
            <a:pathLst>
              <a:path h="2078243" w="9279203">
                <a:moveTo>
                  <a:pt x="0" y="0"/>
                </a:moveTo>
                <a:lnTo>
                  <a:pt x="9279203" y="0"/>
                </a:lnTo>
                <a:lnTo>
                  <a:pt x="9279203" y="2078242"/>
                </a:lnTo>
                <a:lnTo>
                  <a:pt x="0" y="2078242"/>
                </a:lnTo>
                <a:lnTo>
                  <a:pt x="0" y="0"/>
                </a:lnTo>
                <a:close/>
              </a:path>
            </a:pathLst>
          </a:custGeom>
          <a:blipFill>
            <a:blip r:embed="rId5">
              <a:extLst>
                <a:ext uri="{96DAC541-7B7A-43D3-8B79-37D633B846F1}">
                  <asvg:svgBlip xmlns:asvg="http://schemas.microsoft.com/office/drawing/2016/SVG/main" r:embed="rId6"/>
                </a:ext>
              </a:extLst>
            </a:blip>
            <a:stretch>
              <a:fillRect l="-62081" t="0" r="0" b="0"/>
            </a:stretch>
          </a:blipFill>
        </p:spPr>
      </p:sp>
      <p:sp>
        <p:nvSpPr>
          <p:cNvPr name="Freeform 10" id="10"/>
          <p:cNvSpPr/>
          <p:nvPr/>
        </p:nvSpPr>
        <p:spPr>
          <a:xfrm flipH="false" flipV="false" rot="-1568932">
            <a:off x="1485922" y="1536885"/>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113920" y="6856667"/>
            <a:ext cx="3539744" cy="3430333"/>
          </a:xfrm>
          <a:custGeom>
            <a:avLst/>
            <a:gdLst/>
            <a:ahLst/>
            <a:cxnLst/>
            <a:rect r="r" b="b" t="t" l="l"/>
            <a:pathLst>
              <a:path h="3430333" w="3539744">
                <a:moveTo>
                  <a:pt x="0" y="0"/>
                </a:moveTo>
                <a:lnTo>
                  <a:pt x="3539743" y="0"/>
                </a:lnTo>
                <a:lnTo>
                  <a:pt x="3539743" y="3430333"/>
                </a:lnTo>
                <a:lnTo>
                  <a:pt x="0" y="34303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240727">
            <a:off x="3193661" y="857481"/>
            <a:ext cx="1162426" cy="1666560"/>
          </a:xfrm>
          <a:custGeom>
            <a:avLst/>
            <a:gdLst/>
            <a:ahLst/>
            <a:cxnLst/>
            <a:rect r="r" b="b" t="t" l="l"/>
            <a:pathLst>
              <a:path h="1666560" w="1162426">
                <a:moveTo>
                  <a:pt x="0" y="0"/>
                </a:moveTo>
                <a:lnTo>
                  <a:pt x="1162426" y="0"/>
                </a:lnTo>
                <a:lnTo>
                  <a:pt x="1162426" y="1666560"/>
                </a:lnTo>
                <a:lnTo>
                  <a:pt x="0" y="16665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5407510" y="1797441"/>
            <a:ext cx="7699617" cy="1519556"/>
          </a:xfrm>
          <a:prstGeom prst="rect">
            <a:avLst/>
          </a:prstGeom>
        </p:spPr>
        <p:txBody>
          <a:bodyPr anchor="t" rtlCol="false" tIns="0" lIns="0" bIns="0" rIns="0">
            <a:spAutoFit/>
          </a:bodyPr>
          <a:lstStyle/>
          <a:p>
            <a:pPr algn="ctr">
              <a:lnSpc>
                <a:spcPts val="12319"/>
              </a:lnSpc>
              <a:spcBef>
                <a:spcPct val="0"/>
              </a:spcBef>
            </a:pPr>
            <a:r>
              <a:rPr lang="en-US" sz="8799">
                <a:solidFill>
                  <a:srgbClr val="000000"/>
                </a:solidFill>
                <a:latin typeface="Krabuler"/>
                <a:ea typeface="Krabuler"/>
                <a:cs typeface="Krabuler"/>
                <a:sym typeface="Krabuler"/>
              </a:rPr>
              <a:t>Meet the team</a:t>
            </a:r>
          </a:p>
        </p:txBody>
      </p:sp>
      <p:sp>
        <p:nvSpPr>
          <p:cNvPr name="TextBox 14" id="14"/>
          <p:cNvSpPr txBox="true"/>
          <p:nvPr/>
        </p:nvSpPr>
        <p:spPr>
          <a:xfrm rot="0">
            <a:off x="11586736" y="7127009"/>
            <a:ext cx="3950104"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a:ea typeface="Krabuler"/>
                <a:cs typeface="Krabuler"/>
                <a:sym typeface="Krabuler"/>
              </a:rPr>
              <a:t>Swaroop</a:t>
            </a:r>
          </a:p>
        </p:txBody>
      </p:sp>
      <p:sp>
        <p:nvSpPr>
          <p:cNvPr name="TextBox 15" id="15"/>
          <p:cNvSpPr txBox="true"/>
          <p:nvPr/>
        </p:nvSpPr>
        <p:spPr>
          <a:xfrm rot="0">
            <a:off x="6987664" y="7149358"/>
            <a:ext cx="3962688"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a:ea typeface="Krabuler"/>
                <a:cs typeface="Krabuler"/>
                <a:sym typeface="Krabuler"/>
              </a:rPr>
              <a:t>Srija </a:t>
            </a:r>
          </a:p>
        </p:txBody>
      </p:sp>
      <p:sp>
        <p:nvSpPr>
          <p:cNvPr name="TextBox 16" id="16"/>
          <p:cNvSpPr txBox="true"/>
          <p:nvPr/>
        </p:nvSpPr>
        <p:spPr>
          <a:xfrm rot="0">
            <a:off x="7321826" y="7775009"/>
            <a:ext cx="3425147" cy="461595"/>
          </a:xfrm>
          <a:prstGeom prst="rect">
            <a:avLst/>
          </a:prstGeom>
        </p:spPr>
        <p:txBody>
          <a:bodyPr anchor="t" rtlCol="false" tIns="0" lIns="0" bIns="0" rIns="0">
            <a:spAutoFit/>
          </a:bodyPr>
          <a:lstStyle/>
          <a:p>
            <a:pPr algn="ctr">
              <a:lnSpc>
                <a:spcPts val="3764"/>
              </a:lnSpc>
              <a:spcBef>
                <a:spcPct val="0"/>
              </a:spcBef>
            </a:pPr>
            <a:r>
              <a:rPr lang="en-US" sz="2688" i="true" spc="96">
                <a:solidFill>
                  <a:srgbClr val="000000"/>
                </a:solidFill>
                <a:latin typeface="Krabuler"/>
                <a:ea typeface="Krabuler"/>
                <a:cs typeface="Krabuler"/>
                <a:sym typeface="Krabuler"/>
              </a:rPr>
              <a:t> Developer</a:t>
            </a:r>
          </a:p>
        </p:txBody>
      </p:sp>
      <p:sp>
        <p:nvSpPr>
          <p:cNvPr name="TextBox 17" id="17"/>
          <p:cNvSpPr txBox="true"/>
          <p:nvPr/>
        </p:nvSpPr>
        <p:spPr>
          <a:xfrm rot="0">
            <a:off x="2741975" y="7105440"/>
            <a:ext cx="4042662" cy="628254"/>
          </a:xfrm>
          <a:prstGeom prst="rect">
            <a:avLst/>
          </a:prstGeom>
        </p:spPr>
        <p:txBody>
          <a:bodyPr anchor="t" rtlCol="false" tIns="0" lIns="0" bIns="0" rIns="0">
            <a:spAutoFit/>
          </a:bodyPr>
          <a:lstStyle/>
          <a:p>
            <a:pPr algn="ctr">
              <a:lnSpc>
                <a:spcPts val="5149"/>
              </a:lnSpc>
              <a:spcBef>
                <a:spcPct val="0"/>
              </a:spcBef>
            </a:pPr>
            <a:r>
              <a:rPr lang="en-US" sz="3677">
                <a:solidFill>
                  <a:srgbClr val="000000"/>
                </a:solidFill>
                <a:latin typeface="Krabuler"/>
                <a:ea typeface="Krabuler"/>
                <a:cs typeface="Krabuler"/>
                <a:sym typeface="Krabuler"/>
              </a:rPr>
              <a:t>Ruchith </a:t>
            </a:r>
          </a:p>
        </p:txBody>
      </p:sp>
      <p:sp>
        <p:nvSpPr>
          <p:cNvPr name="TextBox 18" id="18"/>
          <p:cNvSpPr txBox="true"/>
          <p:nvPr/>
        </p:nvSpPr>
        <p:spPr>
          <a:xfrm rot="0">
            <a:off x="2973801" y="7720462"/>
            <a:ext cx="3425147" cy="461595"/>
          </a:xfrm>
          <a:prstGeom prst="rect">
            <a:avLst/>
          </a:prstGeom>
        </p:spPr>
        <p:txBody>
          <a:bodyPr anchor="t" rtlCol="false" tIns="0" lIns="0" bIns="0" rIns="0">
            <a:spAutoFit/>
          </a:bodyPr>
          <a:lstStyle/>
          <a:p>
            <a:pPr algn="ctr">
              <a:lnSpc>
                <a:spcPts val="3764"/>
              </a:lnSpc>
              <a:spcBef>
                <a:spcPct val="0"/>
              </a:spcBef>
            </a:pPr>
            <a:r>
              <a:rPr lang="en-US" sz="2688" i="true" spc="96">
                <a:solidFill>
                  <a:srgbClr val="000000"/>
                </a:solidFill>
                <a:latin typeface="Krabuler"/>
                <a:ea typeface="Krabuler"/>
                <a:cs typeface="Krabuler"/>
                <a:sym typeface="Krabuler"/>
              </a:rPr>
              <a:t>Developer</a:t>
            </a:r>
          </a:p>
        </p:txBody>
      </p:sp>
      <p:sp>
        <p:nvSpPr>
          <p:cNvPr name="TextBox 19" id="19"/>
          <p:cNvSpPr txBox="true"/>
          <p:nvPr/>
        </p:nvSpPr>
        <p:spPr>
          <a:xfrm rot="0">
            <a:off x="12832085" y="7795203"/>
            <a:ext cx="1459405" cy="441402"/>
          </a:xfrm>
          <a:prstGeom prst="rect">
            <a:avLst/>
          </a:prstGeom>
        </p:spPr>
        <p:txBody>
          <a:bodyPr anchor="t" rtlCol="false" tIns="0" lIns="0" bIns="0" rIns="0">
            <a:spAutoFit/>
          </a:bodyPr>
          <a:lstStyle/>
          <a:p>
            <a:pPr algn="ctr">
              <a:lnSpc>
                <a:spcPts val="3549"/>
              </a:lnSpc>
              <a:spcBef>
                <a:spcPct val="0"/>
              </a:spcBef>
            </a:pPr>
            <a:r>
              <a:rPr lang="en-US" sz="2668" spc="58">
                <a:solidFill>
                  <a:srgbClr val="000000"/>
                </a:solidFill>
                <a:latin typeface="Krabuler"/>
                <a:ea typeface="Krabuler"/>
                <a:cs typeface="Krabuler"/>
                <a:sym typeface="Krabuler"/>
              </a:rPr>
              <a:t> Developer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327866" y="510016"/>
            <a:ext cx="7228267" cy="9118227"/>
          </a:xfrm>
          <a:custGeom>
            <a:avLst/>
            <a:gdLst/>
            <a:ahLst/>
            <a:cxnLst/>
            <a:rect r="r" b="b" t="t" l="l"/>
            <a:pathLst>
              <a:path h="9118227" w="7228267">
                <a:moveTo>
                  <a:pt x="0" y="0"/>
                </a:moveTo>
                <a:lnTo>
                  <a:pt x="7228268" y="0"/>
                </a:lnTo>
                <a:lnTo>
                  <a:pt x="7228268" y="9118227"/>
                </a:lnTo>
                <a:lnTo>
                  <a:pt x="0" y="9118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9783" y="377616"/>
            <a:ext cx="4584113" cy="3975676"/>
          </a:xfrm>
          <a:custGeom>
            <a:avLst/>
            <a:gdLst/>
            <a:ahLst/>
            <a:cxnLst/>
            <a:rect r="r" b="b" t="t" l="l"/>
            <a:pathLst>
              <a:path h="3975676" w="4584113">
                <a:moveTo>
                  <a:pt x="0" y="0"/>
                </a:moveTo>
                <a:lnTo>
                  <a:pt x="4584113" y="0"/>
                </a:lnTo>
                <a:lnTo>
                  <a:pt x="4584113" y="3975676"/>
                </a:lnTo>
                <a:lnTo>
                  <a:pt x="0" y="3975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810814">
            <a:off x="2343195" y="2026570"/>
            <a:ext cx="3535128" cy="1085910"/>
          </a:xfrm>
          <a:prstGeom prst="rect">
            <a:avLst/>
          </a:prstGeom>
        </p:spPr>
        <p:txBody>
          <a:bodyPr anchor="t" rtlCol="false" tIns="0" lIns="0" bIns="0" rIns="0">
            <a:spAutoFit/>
          </a:bodyPr>
          <a:lstStyle/>
          <a:p>
            <a:pPr algn="l">
              <a:lnSpc>
                <a:spcPts val="8134"/>
              </a:lnSpc>
            </a:pPr>
            <a:r>
              <a:rPr lang="en-US" sz="8216" spc="180">
                <a:solidFill>
                  <a:srgbClr val="000000"/>
                </a:solidFill>
                <a:latin typeface="Krabuler"/>
                <a:ea typeface="Krabuler"/>
                <a:cs typeface="Krabuler"/>
                <a:sym typeface="Krabuler"/>
              </a:rPr>
              <a:t>Agenda</a:t>
            </a:r>
          </a:p>
        </p:txBody>
      </p:sp>
      <p:sp>
        <p:nvSpPr>
          <p:cNvPr name="TextBox 5" id="5"/>
          <p:cNvSpPr txBox="true"/>
          <p:nvPr/>
        </p:nvSpPr>
        <p:spPr>
          <a:xfrm rot="0">
            <a:off x="5956262" y="2090077"/>
            <a:ext cx="7672809" cy="5777827"/>
          </a:xfrm>
          <a:prstGeom prst="rect">
            <a:avLst/>
          </a:prstGeom>
        </p:spPr>
        <p:txBody>
          <a:bodyPr anchor="t" rtlCol="false" tIns="0" lIns="0" bIns="0" rIns="0">
            <a:spAutoFit/>
          </a:bodyPr>
          <a:lstStyle/>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What motivated the team</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Introduction</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Existing System</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Proposed System</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Implementation</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Output</a:t>
            </a:r>
          </a:p>
          <a:p>
            <a:pPr algn="l" marL="1056220" indent="-528110" lvl="1">
              <a:lnSpc>
                <a:spcPts val="6506"/>
              </a:lnSpc>
              <a:buAutoNum type="arabicPeriod" startAt="1"/>
            </a:pPr>
            <a:r>
              <a:rPr lang="en-US" sz="4892" spc="107">
                <a:solidFill>
                  <a:srgbClr val="FFFFFF"/>
                </a:solidFill>
                <a:latin typeface="Krabuler"/>
                <a:ea typeface="Krabuler"/>
                <a:cs typeface="Krabuler"/>
                <a:sym typeface="Krabuler"/>
              </a:rPr>
              <a:t>Conclusion</a:t>
            </a:r>
          </a:p>
        </p:txBody>
      </p:sp>
      <p:sp>
        <p:nvSpPr>
          <p:cNvPr name="Freeform 6" id="6"/>
          <p:cNvSpPr/>
          <p:nvPr/>
        </p:nvSpPr>
        <p:spPr>
          <a:xfrm flipH="false" flipV="true" rot="787682">
            <a:off x="1397312" y="5080667"/>
            <a:ext cx="3435988" cy="3641221"/>
          </a:xfrm>
          <a:custGeom>
            <a:avLst/>
            <a:gdLst/>
            <a:ahLst/>
            <a:cxnLst/>
            <a:rect r="r" b="b" t="t" l="l"/>
            <a:pathLst>
              <a:path h="3641221" w="3435988">
                <a:moveTo>
                  <a:pt x="0" y="3641220"/>
                </a:moveTo>
                <a:lnTo>
                  <a:pt x="3435988" y="3641220"/>
                </a:lnTo>
                <a:lnTo>
                  <a:pt x="3435988" y="0"/>
                </a:lnTo>
                <a:lnTo>
                  <a:pt x="0" y="0"/>
                </a:lnTo>
                <a:lnTo>
                  <a:pt x="0" y="364122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568932">
            <a:off x="15282144" y="5728523"/>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190582">
            <a:off x="14588083" y="582330"/>
            <a:ext cx="1514128" cy="1379233"/>
          </a:xfrm>
          <a:custGeom>
            <a:avLst/>
            <a:gdLst/>
            <a:ahLst/>
            <a:cxnLst/>
            <a:rect r="r" b="b" t="t" l="l"/>
            <a:pathLst>
              <a:path h="1379233" w="1514128">
                <a:moveTo>
                  <a:pt x="0" y="0"/>
                </a:moveTo>
                <a:lnTo>
                  <a:pt x="1514128" y="0"/>
                </a:lnTo>
                <a:lnTo>
                  <a:pt x="1514128" y="1379233"/>
                </a:lnTo>
                <a:lnTo>
                  <a:pt x="0" y="13792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9752595" y="-301411"/>
            <a:ext cx="12710840" cy="1756407"/>
          </a:xfrm>
          <a:custGeom>
            <a:avLst/>
            <a:gdLst/>
            <a:ahLst/>
            <a:cxnLst/>
            <a:rect r="r" b="b" t="t" l="l"/>
            <a:pathLst>
              <a:path h="1756407" w="12710840">
                <a:moveTo>
                  <a:pt x="0" y="0"/>
                </a:moveTo>
                <a:lnTo>
                  <a:pt x="12710840" y="0"/>
                </a:lnTo>
                <a:lnTo>
                  <a:pt x="12710840" y="1756407"/>
                </a:lnTo>
                <a:lnTo>
                  <a:pt x="0" y="17564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10800000">
            <a:off x="-5599813" y="8633321"/>
            <a:ext cx="13959219" cy="1928910"/>
          </a:xfrm>
          <a:custGeom>
            <a:avLst/>
            <a:gdLst/>
            <a:ahLst/>
            <a:cxnLst/>
            <a:rect r="r" b="b" t="t" l="l"/>
            <a:pathLst>
              <a:path h="1928910" w="13959219">
                <a:moveTo>
                  <a:pt x="0" y="0"/>
                </a:moveTo>
                <a:lnTo>
                  <a:pt x="13959219" y="0"/>
                </a:lnTo>
                <a:lnTo>
                  <a:pt x="13959219" y="1928910"/>
                </a:lnTo>
                <a:lnTo>
                  <a:pt x="0" y="192891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7670131" y="8661831"/>
            <a:ext cx="12159733" cy="1680254"/>
          </a:xfrm>
          <a:custGeom>
            <a:avLst/>
            <a:gdLst/>
            <a:ahLst/>
            <a:cxnLst/>
            <a:rect r="r" b="b" t="t" l="l"/>
            <a:pathLst>
              <a:path h="1680254" w="12159733">
                <a:moveTo>
                  <a:pt x="12159733" y="0"/>
                </a:moveTo>
                <a:lnTo>
                  <a:pt x="0" y="0"/>
                </a:lnTo>
                <a:lnTo>
                  <a:pt x="0" y="1680254"/>
                </a:lnTo>
                <a:lnTo>
                  <a:pt x="12159733" y="1680254"/>
                </a:lnTo>
                <a:lnTo>
                  <a:pt x="1215973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972581" y="-143918"/>
            <a:ext cx="13032502" cy="1800855"/>
          </a:xfrm>
          <a:custGeom>
            <a:avLst/>
            <a:gdLst/>
            <a:ahLst/>
            <a:cxnLst/>
            <a:rect r="r" b="b" t="t" l="l"/>
            <a:pathLst>
              <a:path h="1800855" w="13032502">
                <a:moveTo>
                  <a:pt x="13032501" y="0"/>
                </a:moveTo>
                <a:lnTo>
                  <a:pt x="0" y="0"/>
                </a:lnTo>
                <a:lnTo>
                  <a:pt x="0" y="1800855"/>
                </a:lnTo>
                <a:lnTo>
                  <a:pt x="13032501" y="1800855"/>
                </a:lnTo>
                <a:lnTo>
                  <a:pt x="130325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745041">
            <a:off x="916101" y="-744608"/>
            <a:ext cx="2513769" cy="4114800"/>
          </a:xfrm>
          <a:custGeom>
            <a:avLst/>
            <a:gdLst/>
            <a:ahLst/>
            <a:cxnLst/>
            <a:rect r="r" b="b" t="t" l="l"/>
            <a:pathLst>
              <a:path h="4114800" w="2513769">
                <a:moveTo>
                  <a:pt x="0" y="0"/>
                </a:moveTo>
                <a:lnTo>
                  <a:pt x="2513769" y="0"/>
                </a:lnTo>
                <a:lnTo>
                  <a:pt x="25137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7953396">
            <a:off x="5105323" y="7972215"/>
            <a:ext cx="1514128" cy="1379233"/>
          </a:xfrm>
          <a:custGeom>
            <a:avLst/>
            <a:gdLst/>
            <a:ahLst/>
            <a:cxnLst/>
            <a:rect r="r" b="b" t="t" l="l"/>
            <a:pathLst>
              <a:path h="1379233" w="1514128">
                <a:moveTo>
                  <a:pt x="0" y="0"/>
                </a:moveTo>
                <a:lnTo>
                  <a:pt x="1514128" y="0"/>
                </a:lnTo>
                <a:lnTo>
                  <a:pt x="1514128" y="1379233"/>
                </a:lnTo>
                <a:lnTo>
                  <a:pt x="0" y="1379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842392" y="1019704"/>
            <a:ext cx="12435056"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What motivated the team to take up the project?</a:t>
            </a:r>
          </a:p>
        </p:txBody>
      </p:sp>
      <p:sp>
        <p:nvSpPr>
          <p:cNvPr name="TextBox 7" id="7"/>
          <p:cNvSpPr txBox="true"/>
          <p:nvPr/>
        </p:nvSpPr>
        <p:spPr>
          <a:xfrm rot="0">
            <a:off x="337354" y="3503041"/>
            <a:ext cx="17613292" cy="4976574"/>
          </a:xfrm>
          <a:prstGeom prst="rect">
            <a:avLst/>
          </a:prstGeom>
        </p:spPr>
        <p:txBody>
          <a:bodyPr anchor="t" rtlCol="false" tIns="0" lIns="0" bIns="0" rIns="0">
            <a:spAutoFit/>
          </a:bodyPr>
          <a:lstStyle/>
          <a:p>
            <a:pPr algn="just">
              <a:lnSpc>
                <a:spcPts val="4952"/>
              </a:lnSpc>
              <a:spcBef>
                <a:spcPct val="0"/>
              </a:spcBef>
            </a:pPr>
            <a:r>
              <a:rPr lang="en-US" sz="3724" spc="81">
                <a:solidFill>
                  <a:srgbClr val="000000"/>
                </a:solidFill>
                <a:latin typeface="Krabuler"/>
                <a:ea typeface="Krabuler"/>
                <a:cs typeface="Krabuler"/>
                <a:sym typeface="Krabuler"/>
              </a:rPr>
              <a:t>The team was motivated to undertake the CI/CD pipeline project due to current industry trends emphasizing automation, efficiency, and continuous delivery. As modern development practices shift towards rapid, reliable, and scalable deployments, leveraging tools like Jenkins, SonarQube, Docker, Kubernetes, Prometheus, and Grafana becomes essential. These technologies align with trends in DevOps and cloud-native development, where streamlined workflows, automated testing, and real-time monitoring are crucial for maintaining high-quality software and adapting quickly to market demands.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true" rot="435657">
            <a:off x="236137" y="391497"/>
            <a:ext cx="3750634" cy="3974660"/>
          </a:xfrm>
          <a:custGeom>
            <a:avLst/>
            <a:gdLst/>
            <a:ahLst/>
            <a:cxnLst/>
            <a:rect r="r" b="b" t="t" l="l"/>
            <a:pathLst>
              <a:path h="3974660" w="3750634">
                <a:moveTo>
                  <a:pt x="0" y="3974661"/>
                </a:moveTo>
                <a:lnTo>
                  <a:pt x="3750635" y="3974661"/>
                </a:lnTo>
                <a:lnTo>
                  <a:pt x="3750635" y="0"/>
                </a:lnTo>
                <a:lnTo>
                  <a:pt x="0" y="0"/>
                </a:lnTo>
                <a:lnTo>
                  <a:pt x="0" y="39746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31276" y="2082360"/>
            <a:ext cx="14799399" cy="6760021"/>
          </a:xfrm>
          <a:custGeom>
            <a:avLst/>
            <a:gdLst/>
            <a:ahLst/>
            <a:cxnLst/>
            <a:rect r="r" b="b" t="t" l="l"/>
            <a:pathLst>
              <a:path h="6760021" w="14799399">
                <a:moveTo>
                  <a:pt x="0" y="0"/>
                </a:moveTo>
                <a:lnTo>
                  <a:pt x="14799398" y="0"/>
                </a:lnTo>
                <a:lnTo>
                  <a:pt x="14799398" y="6760021"/>
                </a:lnTo>
                <a:lnTo>
                  <a:pt x="0" y="6760021"/>
                </a:lnTo>
                <a:lnTo>
                  <a:pt x="0" y="0"/>
                </a:lnTo>
                <a:close/>
              </a:path>
            </a:pathLst>
          </a:custGeom>
          <a:blipFill>
            <a:blip r:embed="rId4"/>
            <a:stretch>
              <a:fillRect l="0" t="-32157" r="0" b="-10417"/>
            </a:stretch>
          </a:blipFill>
        </p:spPr>
      </p:sp>
      <p:sp>
        <p:nvSpPr>
          <p:cNvPr name="TextBox 4" id="4"/>
          <p:cNvSpPr txBox="true"/>
          <p:nvPr/>
        </p:nvSpPr>
        <p:spPr>
          <a:xfrm rot="0">
            <a:off x="6367933" y="739335"/>
            <a:ext cx="7307783" cy="1343025"/>
          </a:xfrm>
          <a:prstGeom prst="rect">
            <a:avLst/>
          </a:prstGeom>
        </p:spPr>
        <p:txBody>
          <a:bodyPr anchor="t" rtlCol="false" tIns="0" lIns="0" bIns="0" rIns="0">
            <a:spAutoFit/>
          </a:bodyPr>
          <a:lstStyle/>
          <a:p>
            <a:pPr algn="l">
              <a:lnSpc>
                <a:spcPts val="10559"/>
              </a:lnSpc>
              <a:spcBef>
                <a:spcPct val="0"/>
              </a:spcBef>
            </a:pPr>
            <a:r>
              <a:rPr lang="en-US" sz="8799">
                <a:solidFill>
                  <a:srgbClr val="000000"/>
                </a:solidFill>
                <a:latin typeface="Krabuler"/>
                <a:ea typeface="Krabuler"/>
                <a:cs typeface="Krabuler"/>
                <a:sym typeface="Krabuler"/>
              </a:rPr>
              <a:t>Introduction</a:t>
            </a:r>
          </a:p>
        </p:txBody>
      </p:sp>
      <p:sp>
        <p:nvSpPr>
          <p:cNvPr name="TextBox 5" id="5"/>
          <p:cNvSpPr txBox="true"/>
          <p:nvPr/>
        </p:nvSpPr>
        <p:spPr>
          <a:xfrm rot="0">
            <a:off x="2931276" y="4923662"/>
            <a:ext cx="14328024" cy="3216841"/>
          </a:xfrm>
          <a:prstGeom prst="rect">
            <a:avLst/>
          </a:prstGeom>
        </p:spPr>
        <p:txBody>
          <a:bodyPr anchor="t" rtlCol="false" tIns="0" lIns="0" bIns="0" rIns="0">
            <a:spAutoFit/>
          </a:bodyPr>
          <a:lstStyle/>
          <a:p>
            <a:pPr algn="ctr">
              <a:lnSpc>
                <a:spcPts val="3699"/>
              </a:lnSpc>
            </a:pPr>
            <a:r>
              <a:rPr lang="en-US" sz="2642">
                <a:solidFill>
                  <a:srgbClr val="000000"/>
                </a:solidFill>
                <a:latin typeface="Krabuler"/>
                <a:ea typeface="Krabuler"/>
                <a:cs typeface="Krabuler"/>
                <a:sym typeface="Krabuler"/>
              </a:rPr>
              <a:t>The CI/CD pipeline automates application deployment through an integrated suite of tools. Code commits trigger Jenkins, which uses SonarQube for static code analysis and Nexus for dependency management. Jenkins then builds and packages the application in Docker containers, which are stored in a Docker registry. Kubernetes handles the deployment and scaling of these containers, while Prometheus collects performance metrics and Grafana provides real-time visualization of these metrics. This streamlined process enhances code quality, ensures reliable builds, and offers comprehensive monitoring for efficient application delivery.</a:t>
            </a:r>
          </a:p>
        </p:txBody>
      </p:sp>
      <p:sp>
        <p:nvSpPr>
          <p:cNvPr name="TextBox 6" id="6"/>
          <p:cNvSpPr txBox="true"/>
          <p:nvPr/>
        </p:nvSpPr>
        <p:spPr>
          <a:xfrm rot="0">
            <a:off x="8003963" y="3404743"/>
            <a:ext cx="403572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Krabuler"/>
                <a:ea typeface="Krabuler"/>
                <a:cs typeface="Krabuler"/>
                <a:sym typeface="Krabuler"/>
              </a:rPr>
              <a:t>Abstract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152409" y="441282"/>
            <a:ext cx="2835496" cy="3576887"/>
          </a:xfrm>
          <a:custGeom>
            <a:avLst/>
            <a:gdLst/>
            <a:ahLst/>
            <a:cxnLst/>
            <a:rect r="r" b="b" t="t" l="l"/>
            <a:pathLst>
              <a:path h="3576887" w="2835496">
                <a:moveTo>
                  <a:pt x="0" y="0"/>
                </a:moveTo>
                <a:lnTo>
                  <a:pt x="2835496" y="0"/>
                </a:lnTo>
                <a:lnTo>
                  <a:pt x="2835496" y="3576887"/>
                </a:lnTo>
                <a:lnTo>
                  <a:pt x="0" y="3576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68932">
            <a:off x="-30836" y="8050291"/>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10527189">
            <a:off x="14238380" y="9002413"/>
            <a:ext cx="4427299" cy="1110849"/>
          </a:xfrm>
          <a:custGeom>
            <a:avLst/>
            <a:gdLst/>
            <a:ahLst/>
            <a:cxnLst/>
            <a:rect r="r" b="b" t="t" l="l"/>
            <a:pathLst>
              <a:path h="1110849" w="4427299">
                <a:moveTo>
                  <a:pt x="0" y="1110850"/>
                </a:moveTo>
                <a:lnTo>
                  <a:pt x="4427298" y="1110850"/>
                </a:lnTo>
                <a:lnTo>
                  <a:pt x="4427298" y="0"/>
                </a:lnTo>
                <a:lnTo>
                  <a:pt x="0" y="0"/>
                </a:lnTo>
                <a:lnTo>
                  <a:pt x="0" y="111085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1998" y="1267065"/>
            <a:ext cx="3284310"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Traditional Model</a:t>
            </a:r>
          </a:p>
        </p:txBody>
      </p:sp>
      <p:sp>
        <p:nvSpPr>
          <p:cNvPr name="TextBox 6" id="6"/>
          <p:cNvSpPr txBox="true"/>
          <p:nvPr/>
        </p:nvSpPr>
        <p:spPr>
          <a:xfrm rot="0">
            <a:off x="3212312" y="773194"/>
            <a:ext cx="15075688" cy="8653933"/>
          </a:xfrm>
          <a:prstGeom prst="rect">
            <a:avLst/>
          </a:prstGeom>
        </p:spPr>
        <p:txBody>
          <a:bodyPr anchor="t" rtlCol="false" tIns="0" lIns="0" bIns="0" rIns="0">
            <a:spAutoFit/>
          </a:bodyPr>
          <a:lstStyle/>
          <a:p>
            <a:pPr algn="l">
              <a:lnSpc>
                <a:spcPts val="4949"/>
              </a:lnSpc>
            </a:pPr>
            <a:r>
              <a:rPr lang="en-US" sz="3721" spc="81">
                <a:solidFill>
                  <a:srgbClr val="000000"/>
                </a:solidFill>
                <a:latin typeface="Krabuler"/>
                <a:ea typeface="Krabuler"/>
                <a:cs typeface="Krabuler"/>
                <a:sym typeface="Krabuler"/>
              </a:rPr>
              <a:t>Traditional software development typically follows a structured, sequential process, such as the Waterfall model, where each phase—requirements gathering, design, implementation, testing, and deployment—is completed in a linear order.</a:t>
            </a:r>
          </a:p>
          <a:p>
            <a:pPr algn="l">
              <a:lnSpc>
                <a:spcPts val="4949"/>
              </a:lnSpc>
            </a:pPr>
          </a:p>
          <a:p>
            <a:pPr algn="l">
              <a:lnSpc>
                <a:spcPts val="4949"/>
              </a:lnSpc>
            </a:pPr>
            <a:r>
              <a:rPr lang="en-US" sz="3721" spc="81">
                <a:solidFill>
                  <a:srgbClr val="000000"/>
                </a:solidFill>
                <a:latin typeface="Krabuler"/>
                <a:ea typeface="Krabuler"/>
                <a:cs typeface="Krabuler"/>
                <a:sym typeface="Krabuler"/>
              </a:rPr>
              <a:t> Development and operations teams work in silos, with little collaboration or automation between them. This approach often results in longer development cycles, slower release times, and a higher risk of errors due to manual testing and deployment. </a:t>
            </a:r>
          </a:p>
          <a:p>
            <a:pPr algn="l">
              <a:lnSpc>
                <a:spcPts val="4949"/>
              </a:lnSpc>
            </a:pPr>
          </a:p>
          <a:p>
            <a:pPr algn="l">
              <a:lnSpc>
                <a:spcPts val="4949"/>
              </a:lnSpc>
              <a:spcBef>
                <a:spcPct val="0"/>
              </a:spcBef>
            </a:pPr>
            <a:r>
              <a:rPr lang="en-US" sz="3721" spc="81">
                <a:solidFill>
                  <a:srgbClr val="000000"/>
                </a:solidFill>
                <a:latin typeface="Krabuler"/>
                <a:ea typeface="Krabuler"/>
                <a:cs typeface="Krabuler"/>
                <a:sym typeface="Krabuler"/>
              </a:rPr>
              <a:t>While suitable for projects with well-defined requirements, it lacks the flexibility, speed, and continuous feedback loops that DevOps practices provide, making it less adaptable to changing needs and complex, scalable environments.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88408" y="358699"/>
            <a:ext cx="2964151" cy="3739181"/>
          </a:xfrm>
          <a:custGeom>
            <a:avLst/>
            <a:gdLst/>
            <a:ahLst/>
            <a:cxnLst/>
            <a:rect r="r" b="b" t="t" l="l"/>
            <a:pathLst>
              <a:path h="3739181" w="2964151">
                <a:moveTo>
                  <a:pt x="0" y="0"/>
                </a:moveTo>
                <a:lnTo>
                  <a:pt x="2964151" y="0"/>
                </a:lnTo>
                <a:lnTo>
                  <a:pt x="2964151" y="3739182"/>
                </a:lnTo>
                <a:lnTo>
                  <a:pt x="0" y="3739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68932">
            <a:off x="-30836" y="8050291"/>
            <a:ext cx="1443297" cy="2069242"/>
          </a:xfrm>
          <a:custGeom>
            <a:avLst/>
            <a:gdLst/>
            <a:ahLst/>
            <a:cxnLst/>
            <a:rect r="r" b="b" t="t" l="l"/>
            <a:pathLst>
              <a:path h="2069242" w="1443297">
                <a:moveTo>
                  <a:pt x="0" y="0"/>
                </a:moveTo>
                <a:lnTo>
                  <a:pt x="1443297" y="0"/>
                </a:lnTo>
                <a:lnTo>
                  <a:pt x="1443297" y="2069242"/>
                </a:lnTo>
                <a:lnTo>
                  <a:pt x="0" y="206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10060532">
            <a:off x="14641645" y="9285231"/>
            <a:ext cx="4427299" cy="1110849"/>
          </a:xfrm>
          <a:custGeom>
            <a:avLst/>
            <a:gdLst/>
            <a:ahLst/>
            <a:cxnLst/>
            <a:rect r="r" b="b" t="t" l="l"/>
            <a:pathLst>
              <a:path h="1110849" w="4427299">
                <a:moveTo>
                  <a:pt x="0" y="1110850"/>
                </a:moveTo>
                <a:lnTo>
                  <a:pt x="4427299" y="1110850"/>
                </a:lnTo>
                <a:lnTo>
                  <a:pt x="4427299" y="0"/>
                </a:lnTo>
                <a:lnTo>
                  <a:pt x="0" y="0"/>
                </a:lnTo>
                <a:lnTo>
                  <a:pt x="0" y="111085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36569" y="1265630"/>
            <a:ext cx="2515989"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Proposed </a:t>
            </a:r>
          </a:p>
          <a:p>
            <a:pPr algn="ctr">
              <a:lnSpc>
                <a:spcPts val="7279"/>
              </a:lnSpc>
            </a:pPr>
            <a:r>
              <a:rPr lang="en-US" sz="5199">
                <a:solidFill>
                  <a:srgbClr val="000000"/>
                </a:solidFill>
                <a:latin typeface="Krabuler"/>
                <a:ea typeface="Krabuler"/>
                <a:cs typeface="Krabuler"/>
                <a:sym typeface="Krabuler"/>
              </a:rPr>
              <a:t>System</a:t>
            </a:r>
          </a:p>
        </p:txBody>
      </p:sp>
      <p:sp>
        <p:nvSpPr>
          <p:cNvPr name="TextBox 6" id="6"/>
          <p:cNvSpPr txBox="true"/>
          <p:nvPr/>
        </p:nvSpPr>
        <p:spPr>
          <a:xfrm rot="0">
            <a:off x="3336260" y="193447"/>
            <a:ext cx="14623827" cy="9833432"/>
          </a:xfrm>
          <a:prstGeom prst="rect">
            <a:avLst/>
          </a:prstGeom>
        </p:spPr>
        <p:txBody>
          <a:bodyPr anchor="t" rtlCol="false" tIns="0" lIns="0" bIns="0" rIns="0">
            <a:spAutoFit/>
          </a:bodyPr>
          <a:lstStyle/>
          <a:p>
            <a:pPr algn="just">
              <a:lnSpc>
                <a:spcPts val="5195"/>
              </a:lnSpc>
            </a:pPr>
            <a:r>
              <a:rPr lang="en-US" sz="3711">
                <a:solidFill>
                  <a:srgbClr val="000000"/>
                </a:solidFill>
                <a:latin typeface="Krabuler"/>
                <a:ea typeface="Krabuler"/>
                <a:cs typeface="Krabuler"/>
                <a:sym typeface="Krabuler"/>
              </a:rPr>
              <a:t>Using CI/CD (Continuous Integration/Continuous Deployment) pipelines in software development automates the process of integrating code changes, testing them, and deploying them to production.</a:t>
            </a:r>
          </a:p>
          <a:p>
            <a:pPr algn="just">
              <a:lnSpc>
                <a:spcPts val="5195"/>
              </a:lnSpc>
            </a:pPr>
          </a:p>
          <a:p>
            <a:pPr algn="just">
              <a:lnSpc>
                <a:spcPts val="5195"/>
              </a:lnSpc>
            </a:pPr>
            <a:r>
              <a:rPr lang="en-US" sz="3711">
                <a:solidFill>
                  <a:srgbClr val="000000"/>
                </a:solidFill>
                <a:latin typeface="Krabuler"/>
                <a:ea typeface="Krabuler"/>
                <a:cs typeface="Krabuler"/>
                <a:sym typeface="Krabuler"/>
              </a:rPr>
              <a:t>This approach enables developers to continuously merge code into a shared repository, where automated tests validate the changes, ensuring that issues are caught early. </a:t>
            </a:r>
          </a:p>
          <a:p>
            <a:pPr algn="just">
              <a:lnSpc>
                <a:spcPts val="5195"/>
              </a:lnSpc>
            </a:pPr>
          </a:p>
          <a:p>
            <a:pPr algn="just">
              <a:lnSpc>
                <a:spcPts val="5195"/>
              </a:lnSpc>
            </a:pPr>
            <a:r>
              <a:rPr lang="en-US" sz="3711">
                <a:solidFill>
                  <a:srgbClr val="000000"/>
                </a:solidFill>
                <a:latin typeface="Krabuler"/>
                <a:ea typeface="Krabuler"/>
                <a:cs typeface="Krabuler"/>
                <a:sym typeface="Krabuler"/>
              </a:rPr>
              <a:t>Once the code passes these tests, it is automatically deployed to production or staging environments, reducing manual intervention and the risk of human error.</a:t>
            </a:r>
          </a:p>
          <a:p>
            <a:pPr algn="just">
              <a:lnSpc>
                <a:spcPts val="5195"/>
              </a:lnSpc>
            </a:pPr>
            <a:r>
              <a:rPr lang="en-US" sz="3711">
                <a:solidFill>
                  <a:srgbClr val="000000"/>
                </a:solidFill>
                <a:latin typeface="Krabuler"/>
                <a:ea typeface="Krabuler"/>
                <a:cs typeface="Krabuler"/>
                <a:sym typeface="Krabuler"/>
              </a:rPr>
              <a:t> </a:t>
            </a:r>
          </a:p>
          <a:p>
            <a:pPr algn="just">
              <a:lnSpc>
                <a:spcPts val="5195"/>
              </a:lnSpc>
              <a:spcBef>
                <a:spcPct val="0"/>
              </a:spcBef>
            </a:pPr>
            <a:r>
              <a:rPr lang="en-US" sz="3711">
                <a:solidFill>
                  <a:srgbClr val="000000"/>
                </a:solidFill>
                <a:latin typeface="Krabuler"/>
                <a:ea typeface="Krabuler"/>
                <a:cs typeface="Krabuler"/>
                <a:sym typeface="Krabuler"/>
              </a:rPr>
              <a:t>CI/CD pipelines foster a faster, more reliable, and consistent release process, enabling teams to deliver new features, fixes, and updates more frequently and with greater confidence.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453100" y="386665"/>
            <a:ext cx="2964151" cy="3739181"/>
          </a:xfrm>
          <a:custGeom>
            <a:avLst/>
            <a:gdLst/>
            <a:ahLst/>
            <a:cxnLst/>
            <a:rect r="r" b="b" t="t" l="l"/>
            <a:pathLst>
              <a:path h="3739181" w="2964151">
                <a:moveTo>
                  <a:pt x="0" y="0"/>
                </a:moveTo>
                <a:lnTo>
                  <a:pt x="2964151" y="0"/>
                </a:lnTo>
                <a:lnTo>
                  <a:pt x="2964151" y="3739181"/>
                </a:lnTo>
                <a:lnTo>
                  <a:pt x="0" y="3739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3100" y="4139727"/>
            <a:ext cx="17261786" cy="5729111"/>
          </a:xfrm>
          <a:custGeom>
            <a:avLst/>
            <a:gdLst/>
            <a:ahLst/>
            <a:cxnLst/>
            <a:rect r="r" b="b" t="t" l="l"/>
            <a:pathLst>
              <a:path h="5729111" w="17261786">
                <a:moveTo>
                  <a:pt x="0" y="0"/>
                </a:moveTo>
                <a:lnTo>
                  <a:pt x="17261786" y="0"/>
                </a:lnTo>
                <a:lnTo>
                  <a:pt x="17261786" y="5729111"/>
                </a:lnTo>
                <a:lnTo>
                  <a:pt x="0" y="5729111"/>
                </a:lnTo>
                <a:lnTo>
                  <a:pt x="0" y="0"/>
                </a:lnTo>
                <a:close/>
              </a:path>
            </a:pathLst>
          </a:custGeom>
          <a:blipFill>
            <a:blip r:embed="rId4"/>
            <a:stretch>
              <a:fillRect l="0" t="-9545" r="0" b="-9545"/>
            </a:stretch>
          </a:blipFill>
        </p:spPr>
      </p:sp>
      <p:sp>
        <p:nvSpPr>
          <p:cNvPr name="TextBox 4" id="4"/>
          <p:cNvSpPr txBox="true"/>
          <p:nvPr/>
        </p:nvSpPr>
        <p:spPr>
          <a:xfrm rot="0">
            <a:off x="565064" y="1623082"/>
            <a:ext cx="2740223" cy="1190147"/>
          </a:xfrm>
          <a:prstGeom prst="rect">
            <a:avLst/>
          </a:prstGeom>
        </p:spPr>
        <p:txBody>
          <a:bodyPr anchor="t" rtlCol="false" tIns="0" lIns="0" bIns="0" rIns="0">
            <a:spAutoFit/>
          </a:bodyPr>
          <a:lstStyle/>
          <a:p>
            <a:pPr algn="ctr">
              <a:lnSpc>
                <a:spcPts val="4751"/>
              </a:lnSpc>
            </a:pPr>
            <a:r>
              <a:rPr lang="en-US" sz="3393">
                <a:solidFill>
                  <a:srgbClr val="000000"/>
                </a:solidFill>
                <a:latin typeface="Krabuler"/>
                <a:ea typeface="Krabuler"/>
                <a:cs typeface="Krabuler"/>
                <a:sym typeface="Krabuler"/>
              </a:rPr>
              <a:t>Implementation </a:t>
            </a:r>
          </a:p>
          <a:p>
            <a:pPr algn="ctr">
              <a:lnSpc>
                <a:spcPts val="4751"/>
              </a:lnSpc>
            </a:pPr>
            <a:r>
              <a:rPr lang="en-US" sz="3393">
                <a:solidFill>
                  <a:srgbClr val="000000"/>
                </a:solidFill>
                <a:latin typeface="Krabuler"/>
                <a:ea typeface="Krabuler"/>
                <a:cs typeface="Krabuler"/>
                <a:sym typeface="Krabuler"/>
              </a:rPr>
              <a:t>of the System</a:t>
            </a:r>
          </a:p>
        </p:txBody>
      </p:sp>
      <p:sp>
        <p:nvSpPr>
          <p:cNvPr name="TextBox 5" id="5"/>
          <p:cNvSpPr txBox="true"/>
          <p:nvPr/>
        </p:nvSpPr>
        <p:spPr>
          <a:xfrm rot="0">
            <a:off x="4506348" y="1179535"/>
            <a:ext cx="12375576" cy="2069466"/>
          </a:xfrm>
          <a:prstGeom prst="rect">
            <a:avLst/>
          </a:prstGeom>
        </p:spPr>
        <p:txBody>
          <a:bodyPr anchor="t" rtlCol="false" tIns="0" lIns="0" bIns="0" rIns="0">
            <a:spAutoFit/>
          </a:bodyPr>
          <a:lstStyle/>
          <a:p>
            <a:pPr algn="ctr">
              <a:lnSpc>
                <a:spcPts val="8259"/>
              </a:lnSpc>
            </a:pPr>
            <a:r>
              <a:rPr lang="en-US" sz="5899">
                <a:solidFill>
                  <a:srgbClr val="000000"/>
                </a:solidFill>
                <a:latin typeface="Krabuler"/>
                <a:ea typeface="Krabuler"/>
                <a:cs typeface="Krabuler"/>
                <a:sym typeface="Krabuler"/>
              </a:rPr>
              <a:t>The following shows the flow of the project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7F1"/>
        </a:solidFill>
      </p:bgPr>
    </p:bg>
    <p:spTree>
      <p:nvGrpSpPr>
        <p:cNvPr id="1" name=""/>
        <p:cNvGrpSpPr/>
        <p:nvPr/>
      </p:nvGrpSpPr>
      <p:grpSpPr>
        <a:xfrm>
          <a:off x="0" y="0"/>
          <a:ext cx="0" cy="0"/>
          <a:chOff x="0" y="0"/>
          <a:chExt cx="0" cy="0"/>
        </a:xfrm>
      </p:grpSpPr>
      <p:sp>
        <p:nvSpPr>
          <p:cNvPr name="Freeform 2" id="2"/>
          <p:cNvSpPr/>
          <p:nvPr/>
        </p:nvSpPr>
        <p:spPr>
          <a:xfrm flipH="false" flipV="false" rot="0">
            <a:off x="3415887" y="429565"/>
            <a:ext cx="14524176" cy="9074772"/>
          </a:xfrm>
          <a:custGeom>
            <a:avLst/>
            <a:gdLst/>
            <a:ahLst/>
            <a:cxnLst/>
            <a:rect r="r" b="b" t="t" l="l"/>
            <a:pathLst>
              <a:path h="9074772" w="14524176">
                <a:moveTo>
                  <a:pt x="0" y="0"/>
                </a:moveTo>
                <a:lnTo>
                  <a:pt x="14524176" y="0"/>
                </a:lnTo>
                <a:lnTo>
                  <a:pt x="14524176" y="9074772"/>
                </a:lnTo>
                <a:lnTo>
                  <a:pt x="0" y="9074772"/>
                </a:lnTo>
                <a:lnTo>
                  <a:pt x="0" y="0"/>
                </a:lnTo>
                <a:close/>
              </a:path>
            </a:pathLst>
          </a:custGeom>
          <a:blipFill>
            <a:blip r:embed="rId2"/>
            <a:stretch>
              <a:fillRect l="0" t="0" r="0" b="0"/>
            </a:stretch>
          </a:blipFill>
        </p:spPr>
      </p:sp>
      <p:sp>
        <p:nvSpPr>
          <p:cNvPr name="Freeform 3" id="3"/>
          <p:cNvSpPr/>
          <p:nvPr/>
        </p:nvSpPr>
        <p:spPr>
          <a:xfrm flipH="false" flipV="false" rot="0">
            <a:off x="187610" y="206092"/>
            <a:ext cx="2964151" cy="3739181"/>
          </a:xfrm>
          <a:custGeom>
            <a:avLst/>
            <a:gdLst/>
            <a:ahLst/>
            <a:cxnLst/>
            <a:rect r="r" b="b" t="t" l="l"/>
            <a:pathLst>
              <a:path h="3739181" w="2964151">
                <a:moveTo>
                  <a:pt x="0" y="0"/>
                </a:moveTo>
                <a:lnTo>
                  <a:pt x="2964150" y="0"/>
                </a:lnTo>
                <a:lnTo>
                  <a:pt x="2964150" y="3739182"/>
                </a:lnTo>
                <a:lnTo>
                  <a:pt x="0" y="37391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7610" y="923925"/>
            <a:ext cx="2964151" cy="1820545"/>
          </a:xfrm>
          <a:prstGeom prst="rect">
            <a:avLst/>
          </a:prstGeom>
        </p:spPr>
        <p:txBody>
          <a:bodyPr anchor="t" rtlCol="false" tIns="0" lIns="0" bIns="0" rIns="0">
            <a:spAutoFit/>
          </a:bodyPr>
          <a:lstStyle/>
          <a:p>
            <a:pPr algn="ctr">
              <a:lnSpc>
                <a:spcPts val="7279"/>
              </a:lnSpc>
            </a:pPr>
            <a:r>
              <a:rPr lang="en-US" sz="5199">
                <a:solidFill>
                  <a:srgbClr val="000000"/>
                </a:solidFill>
                <a:latin typeface="Krabuler"/>
                <a:ea typeface="Krabuler"/>
                <a:cs typeface="Krabuler"/>
                <a:sym typeface="Krabuler"/>
              </a:rPr>
              <a:t>SonarQube</a:t>
            </a:r>
          </a:p>
          <a:p>
            <a:pPr algn="ctr">
              <a:lnSpc>
                <a:spcPts val="7279"/>
              </a:lnSpc>
              <a:spcBef>
                <a:spcPct val="0"/>
              </a:spcBef>
            </a:pPr>
            <a:r>
              <a:rPr lang="en-US" sz="5199">
                <a:solidFill>
                  <a:srgbClr val="000000"/>
                </a:solidFill>
                <a:latin typeface="Krabuler"/>
                <a:ea typeface="Krabuler"/>
                <a:cs typeface="Krabuler"/>
                <a:sym typeface="Krabuler"/>
              </a:rPr>
              <a:t>Metrics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DAGPkfOE8W8</dc:identifier>
  <dcterms:modified xsi:type="dcterms:W3CDTF">2011-08-01T06:04:30Z</dcterms:modified>
  <cp:revision>1</cp:revision>
  <dc:title>Implementing c1/cd pipelining using website monitoring</dc:title>
</cp:coreProperties>
</file>